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73" r:id="rId2"/>
    <p:sldId id="261" r:id="rId3"/>
    <p:sldId id="272" r:id="rId4"/>
    <p:sldId id="257" r:id="rId5"/>
    <p:sldId id="258" r:id="rId6"/>
    <p:sldId id="262" r:id="rId7"/>
    <p:sldId id="264" r:id="rId8"/>
    <p:sldId id="266" r:id="rId9"/>
    <p:sldId id="269" r:id="rId10"/>
    <p:sldId id="267" r:id="rId11"/>
    <p:sldId id="268" r:id="rId12"/>
    <p:sldId id="270" r:id="rId13"/>
    <p:sldId id="271" r:id="rId14"/>
  </p:sldIdLst>
  <p:sldSz cx="12344400" cy="7772400"/>
  <p:notesSz cx="9144000" cy="6858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624" y="-78"/>
      </p:cViewPr>
      <p:guideLst>
        <p:guide orient="horz" pos="2448"/>
        <p:guide pos="388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47DDB8-75A1-4D70-B86A-893DC60A0E3F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32063" y="514350"/>
            <a:ext cx="408305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B595CB-9128-40B6-84FD-C28884D61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532063" y="514350"/>
            <a:ext cx="408305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33FB23-790C-418E-8BA2-ED96C8F1481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532063" y="514350"/>
            <a:ext cx="408305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02D64-5317-43A2-ADED-8C52213EF4B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94374" y="6063223"/>
            <a:ext cx="11650028" cy="2698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82" tIns="50941" rIns="101882" bIns="50941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514350" y="5500533"/>
            <a:ext cx="11418570" cy="1385358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14350" y="4404360"/>
            <a:ext cx="11418570" cy="1036320"/>
          </a:xfrm>
        </p:spPr>
        <p:txBody>
          <a:bodyPr anchor="b"/>
          <a:lstStyle>
            <a:lvl1pPr marL="0" indent="0" algn="l">
              <a:buNone/>
              <a:defRPr sz="2700">
                <a:solidFill>
                  <a:schemeClr val="tx2">
                    <a:shade val="75000"/>
                  </a:schemeClr>
                </a:solidFill>
              </a:defRPr>
            </a:lvl1pPr>
            <a:lvl2pPr marL="509412" indent="0" algn="ctr">
              <a:buNone/>
            </a:lvl2pPr>
            <a:lvl3pPr marL="1018824" indent="0" algn="ctr">
              <a:buNone/>
            </a:lvl3pPr>
            <a:lvl4pPr marL="1528237" indent="0" algn="ctr">
              <a:buNone/>
            </a:lvl4pPr>
            <a:lvl5pPr marL="2037649" indent="0" algn="ctr">
              <a:buNone/>
            </a:lvl5pPr>
            <a:lvl6pPr marL="2547061" indent="0" algn="ctr">
              <a:buNone/>
            </a:lvl6pPr>
            <a:lvl7pPr marL="3056473" indent="0" algn="ctr">
              <a:buNone/>
            </a:lvl7pPr>
            <a:lvl8pPr marL="3565886" indent="0" algn="ctr">
              <a:buNone/>
            </a:lvl8pPr>
            <a:lvl9pPr marL="4075298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11109961" y="7337146"/>
            <a:ext cx="1024585" cy="27980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58300" y="622514"/>
            <a:ext cx="2468880" cy="6631728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7220" y="622514"/>
            <a:ext cx="8435340" cy="6631728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834890" y="86361"/>
            <a:ext cx="3909060" cy="327448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11109961" y="7337146"/>
            <a:ext cx="1024585" cy="27980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94374" y="3904223"/>
            <a:ext cx="11650028" cy="2698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82" tIns="50941" rIns="101882" bIns="50941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514350" y="1899920"/>
            <a:ext cx="11418570" cy="1381760"/>
          </a:xfrm>
        </p:spPr>
        <p:txBody>
          <a:bodyPr anchor="b"/>
          <a:lstStyle>
            <a:lvl1pPr marL="0" indent="0" algn="r">
              <a:buNone/>
              <a:defRPr sz="22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43642" y="3340030"/>
            <a:ext cx="11727180" cy="1342802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407365" y="518160"/>
            <a:ext cx="11727180" cy="953414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411480" y="1813560"/>
            <a:ext cx="5657850" cy="5354320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6275070" y="1813560"/>
            <a:ext cx="5863590" cy="5354320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411480" y="6131561"/>
            <a:ext cx="11624310" cy="1000337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79950" y="755650"/>
            <a:ext cx="5792251" cy="725064"/>
          </a:xfrm>
        </p:spPr>
        <p:txBody>
          <a:bodyPr anchor="ctr"/>
          <a:lstStyle>
            <a:lvl1pPr marL="0" indent="0">
              <a:buNone/>
              <a:defRPr sz="20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6270786" y="755650"/>
            <a:ext cx="5794526" cy="725064"/>
          </a:xfrm>
        </p:spPr>
        <p:txBody>
          <a:bodyPr anchor="ctr"/>
          <a:lstStyle>
            <a:lvl1pPr marL="0" indent="0">
              <a:buNone/>
              <a:defRPr sz="20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79950" y="1491510"/>
            <a:ext cx="5792251" cy="4467331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6275785" y="1491510"/>
            <a:ext cx="5789524" cy="4467331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09960" y="7340600"/>
            <a:ext cx="1028700" cy="27980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694374" y="6822441"/>
            <a:ext cx="11650028" cy="2698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82" tIns="50941" rIns="101882" bIns="50941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407365" y="518160"/>
            <a:ext cx="11727180" cy="953414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94374" y="6629000"/>
            <a:ext cx="11650028" cy="2698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82" tIns="50941" rIns="101882" bIns="50941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617220" y="6217921"/>
            <a:ext cx="11418570" cy="590127"/>
          </a:xfrm>
        </p:spPr>
        <p:txBody>
          <a:bodyPr anchor="ctr"/>
          <a:lstStyle>
            <a:lvl1pPr algn="l">
              <a:buNone/>
              <a:defRPr sz="22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617222" y="690880"/>
            <a:ext cx="4061222" cy="5440680"/>
          </a:xfrm>
        </p:spPr>
        <p:txBody>
          <a:bodyPr/>
          <a:lstStyle>
            <a:lvl1pPr marL="0" indent="0">
              <a:buNone/>
              <a:defRPr sz="1600"/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4826318" y="690880"/>
            <a:ext cx="7209473" cy="5440680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4732020" y="698852"/>
            <a:ext cx="6789420" cy="414528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6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514350" y="5659595"/>
            <a:ext cx="7920990" cy="591926"/>
          </a:xfrm>
        </p:spPr>
        <p:txBody>
          <a:bodyPr anchor="ctr"/>
          <a:lstStyle>
            <a:lvl1pPr algn="l">
              <a:buNone/>
              <a:defRPr sz="22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514350" y="6270980"/>
            <a:ext cx="7920990" cy="870797"/>
          </a:xfrm>
        </p:spPr>
        <p:txBody>
          <a:bodyPr lIns="122259" tIns="0"/>
          <a:lstStyle>
            <a:lvl1pPr marL="0" indent="0">
              <a:buNone/>
              <a:defRPr sz="16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94374" y="1191019"/>
            <a:ext cx="11650028" cy="2698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82" tIns="50941" rIns="101882" bIns="50941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411480" y="1761385"/>
            <a:ext cx="11727180" cy="5129425"/>
          </a:xfrm>
          <a:prstGeom prst="rect">
            <a:avLst/>
          </a:prstGeom>
        </p:spPr>
        <p:txBody>
          <a:bodyPr vert="horz" lIns="101882" tIns="50941" rIns="101882" bIns="50941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8743950" y="86361"/>
            <a:ext cx="3394710" cy="327448"/>
          </a:xfrm>
          <a:prstGeom prst="rect">
            <a:avLst/>
          </a:prstGeom>
        </p:spPr>
        <p:txBody>
          <a:bodyPr vert="horz" lIns="101882" tIns="50941" rIns="101882" bIns="50941"/>
          <a:lstStyle>
            <a:lvl1pPr algn="l" eaLnBrk="1" latinLnBrk="0" hangingPunct="1">
              <a:defRPr kumimoji="0" sz="13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4217670" y="86361"/>
            <a:ext cx="4526280" cy="327448"/>
          </a:xfrm>
          <a:prstGeom prst="rect">
            <a:avLst/>
          </a:prstGeom>
        </p:spPr>
        <p:txBody>
          <a:bodyPr vert="horz" lIns="101882" tIns="50941" rIns="101882" bIns="50941"/>
          <a:lstStyle>
            <a:lvl1pPr algn="r" eaLnBrk="1" latinLnBrk="0" hangingPunct="1">
              <a:defRPr kumimoji="0" sz="13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1109960" y="7340600"/>
            <a:ext cx="1028700" cy="277072"/>
          </a:xfrm>
          <a:prstGeom prst="rect">
            <a:avLst/>
          </a:prstGeom>
        </p:spPr>
        <p:txBody>
          <a:bodyPr vert="horz" lIns="101882" tIns="50941" rIns="101882" bIns="50941"/>
          <a:lstStyle>
            <a:lvl1pPr algn="r" eaLnBrk="1" latinLnBrk="0" hangingPunct="1">
              <a:defRPr kumimoji="0" sz="13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411480" y="518160"/>
            <a:ext cx="11727180" cy="949960"/>
          </a:xfrm>
          <a:prstGeom prst="rect">
            <a:avLst/>
          </a:prstGeom>
        </p:spPr>
        <p:txBody>
          <a:bodyPr vert="horz" lIns="101882" tIns="50941" rIns="101882" bIns="50941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94374" y="1191019"/>
            <a:ext cx="11650028" cy="2698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82" tIns="50941" rIns="101882" bIns="50941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694374" y="1199052"/>
            <a:ext cx="11650028" cy="2698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82" tIns="50941" rIns="101882" bIns="50941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82059" indent="-382059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600" kern="1200">
          <a:solidFill>
            <a:schemeClr val="tx2"/>
          </a:solidFill>
          <a:latin typeface="+mn-lt"/>
          <a:ea typeface="+mn-ea"/>
          <a:cs typeface="+mn-cs"/>
        </a:defRPr>
      </a:lvl1pPr>
      <a:lvl2pPr marL="827795" indent="-318383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3100" kern="1200">
          <a:solidFill>
            <a:schemeClr val="tx2"/>
          </a:solidFill>
          <a:latin typeface="+mn-lt"/>
          <a:ea typeface="+mn-ea"/>
          <a:cs typeface="+mn-cs"/>
        </a:defRPr>
      </a:lvl2pPr>
      <a:lvl3pPr marL="1273531" indent="-254706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700" kern="1200">
          <a:solidFill>
            <a:schemeClr val="tx2"/>
          </a:solidFill>
          <a:latin typeface="+mn-lt"/>
          <a:ea typeface="+mn-ea"/>
          <a:cs typeface="+mn-cs"/>
        </a:defRPr>
      </a:lvl3pPr>
      <a:lvl4pPr marL="1782943" indent="-254706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2292355" indent="-254706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801767" indent="-254706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6pPr>
      <a:lvl7pPr marL="3311180" indent="-254706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7pPr>
      <a:lvl8pPr marL="3820592" indent="-254706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8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330004" indent="-254706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reen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12344400" cy="77724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1676400" y="1219200"/>
            <a:ext cx="7924800" cy="2472756"/>
          </a:xfrm>
          <a:prstGeom prst="rect">
            <a:avLst/>
          </a:prstGeom>
          <a:solidFill>
            <a:srgbClr val="00B0F0"/>
          </a:solidFill>
        </p:spPr>
        <p:txBody>
          <a:bodyPr wrap="square" lIns="101882" tIns="50941" rIns="101882" bIns="50941">
            <a:spAutoFit/>
          </a:bodyPr>
          <a:lstStyle/>
          <a:p>
            <a:pPr algn="ctr"/>
            <a:r>
              <a:rPr lang="bn-BD" sz="15400" b="1" spc="56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cs typeface="Nirmala UI" pitchFamily="34" charset="0"/>
              </a:rPr>
              <a:t>স্বাগতম</a:t>
            </a:r>
            <a:endParaRPr lang="en-US" sz="2800" b="1" spc="56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cs typeface="Nirmala U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oon 1"/>
          <p:cNvSpPr/>
          <p:nvPr/>
        </p:nvSpPr>
        <p:spPr>
          <a:xfrm>
            <a:off x="1337310" y="1468120"/>
            <a:ext cx="2263140" cy="3540760"/>
          </a:xfrm>
          <a:prstGeom prst="moon">
            <a:avLst>
              <a:gd name="adj" fmla="val 87500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82" tIns="50941" rIns="101882" bIns="50941" rtlCol="0" anchor="ctr"/>
          <a:lstStyle/>
          <a:p>
            <a:pPr algn="ctr"/>
            <a:endParaRPr lang="en-US"/>
          </a:p>
        </p:txBody>
      </p:sp>
      <p:sp>
        <p:nvSpPr>
          <p:cNvPr id="3" name="Moon 2"/>
          <p:cNvSpPr/>
          <p:nvPr/>
        </p:nvSpPr>
        <p:spPr>
          <a:xfrm flipH="1">
            <a:off x="3703320" y="1468120"/>
            <a:ext cx="2057400" cy="3540760"/>
          </a:xfrm>
          <a:prstGeom prst="moon">
            <a:avLst>
              <a:gd name="adj" fmla="val 8750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82" tIns="50941" rIns="101882" bIns="50941"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0" y="3022600"/>
            <a:ext cx="925830" cy="690880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82" tIns="50941" rIns="101882" bIns="50941"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3086100" y="0"/>
            <a:ext cx="925830" cy="863600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82" tIns="50941" rIns="101882" bIns="50941" rtlCol="0" anchor="ctr"/>
          <a:lstStyle/>
          <a:p>
            <a:pPr algn="ctr"/>
            <a:endParaRPr lang="en-US"/>
          </a:p>
        </p:txBody>
      </p:sp>
      <p:sp>
        <p:nvSpPr>
          <p:cNvPr id="9" name="Up Arrow 8"/>
          <p:cNvSpPr/>
          <p:nvPr/>
        </p:nvSpPr>
        <p:spPr>
          <a:xfrm>
            <a:off x="3291840" y="6822440"/>
            <a:ext cx="617220" cy="949960"/>
          </a:xfrm>
          <a:prstGeom prst="up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82" tIns="50941" rIns="101882" bIns="50941"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8846820" y="2331721"/>
            <a:ext cx="2263140" cy="718430"/>
          </a:xfrm>
          <a:prstGeom prst="rect">
            <a:avLst/>
          </a:prstGeom>
          <a:noFill/>
        </p:spPr>
        <p:txBody>
          <a:bodyPr wrap="square" lIns="101882" tIns="50941" rIns="101882" bIns="50941" rtlCol="0">
            <a:spAutoFit/>
          </a:bodyPr>
          <a:lstStyle/>
          <a:p>
            <a:r>
              <a:rPr lang="bn-BD" sz="4000" dirty="0" smtClean="0">
                <a:latin typeface="Nirmala UI" pitchFamily="34" charset="0"/>
                <a:cs typeface="Nirmala UI" pitchFamily="34" charset="0"/>
              </a:rPr>
              <a:t>সূর্যরশ্মি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rot="10800000">
            <a:off x="7200900" y="1725401"/>
            <a:ext cx="3909060" cy="1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0800000">
            <a:off x="7200900" y="2416280"/>
            <a:ext cx="4732020" cy="1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10800000">
            <a:off x="7406640" y="3368042"/>
            <a:ext cx="3806190" cy="1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10800000" flipV="1">
            <a:off x="7715250" y="4490720"/>
            <a:ext cx="3806190" cy="1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733800" y="2677161"/>
            <a:ext cx="1924050" cy="718430"/>
          </a:xfrm>
          <a:prstGeom prst="rect">
            <a:avLst/>
          </a:prstGeom>
          <a:noFill/>
        </p:spPr>
        <p:txBody>
          <a:bodyPr wrap="square" lIns="101882" tIns="50941" rIns="101882" bIns="50941" rtlCol="0">
            <a:spAutoFit/>
          </a:bodyPr>
          <a:lstStyle/>
          <a:p>
            <a:r>
              <a:rPr lang="bn-BD" sz="4000" dirty="0" smtClean="0">
                <a:latin typeface="Nirmala UI" pitchFamily="34" charset="0"/>
                <a:cs typeface="Nirmala UI" pitchFamily="34" charset="0"/>
              </a:rPr>
              <a:t>মধ্যাহ্ন </a:t>
            </a:r>
            <a:endParaRPr lang="en-US" dirty="0">
              <a:latin typeface="Nirmala UI" pitchFamily="34" charset="0"/>
              <a:cs typeface="Nirmala UI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371600" y="2590802"/>
            <a:ext cx="1920240" cy="656875"/>
          </a:xfrm>
          <a:prstGeom prst="rect">
            <a:avLst/>
          </a:prstGeom>
          <a:solidFill>
            <a:srgbClr val="00B0F0"/>
          </a:solidFill>
        </p:spPr>
        <p:txBody>
          <a:bodyPr wrap="square" lIns="101882" tIns="50941" rIns="101882" bIns="50941" rtlCol="0">
            <a:spAutoFit/>
          </a:bodyPr>
          <a:lstStyle/>
          <a:p>
            <a:r>
              <a:rPr lang="bn-BD" sz="3600" dirty="0" smtClean="0">
                <a:latin typeface="Nirmala UI" pitchFamily="34" charset="0"/>
                <a:cs typeface="Nirmala UI" pitchFamily="34" charset="0"/>
              </a:rPr>
              <a:t>মধ্যরাত্রি </a:t>
            </a:r>
            <a:endParaRPr lang="en-US" dirty="0">
              <a:latin typeface="Nirmala UI" pitchFamily="34" charset="0"/>
              <a:cs typeface="Nirmala UI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748790" y="5095242"/>
            <a:ext cx="1851660" cy="656875"/>
          </a:xfrm>
          <a:prstGeom prst="rect">
            <a:avLst/>
          </a:prstGeom>
          <a:noFill/>
        </p:spPr>
        <p:txBody>
          <a:bodyPr wrap="square" lIns="101882" tIns="50941" rIns="101882" bIns="50941" rtlCol="0">
            <a:spAutoFit/>
          </a:bodyPr>
          <a:lstStyle/>
          <a:p>
            <a:r>
              <a:rPr lang="bn-BD" sz="3600" dirty="0" smtClean="0">
                <a:latin typeface="Nirmala UI" pitchFamily="34" charset="0"/>
                <a:cs typeface="Nirmala UI" pitchFamily="34" charset="0"/>
              </a:rPr>
              <a:t>প্রভাত </a:t>
            </a:r>
            <a:endParaRPr lang="en-US" dirty="0">
              <a:latin typeface="Nirmala UI" pitchFamily="34" charset="0"/>
              <a:cs typeface="Nirmala UI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234440" y="777241"/>
            <a:ext cx="2160270" cy="718430"/>
          </a:xfrm>
          <a:prstGeom prst="rect">
            <a:avLst/>
          </a:prstGeom>
          <a:noFill/>
        </p:spPr>
        <p:txBody>
          <a:bodyPr wrap="square" lIns="101882" tIns="50941" rIns="101882" bIns="50941" rtlCol="0">
            <a:spAutoFit/>
          </a:bodyPr>
          <a:lstStyle/>
          <a:p>
            <a:r>
              <a:rPr lang="bn-BD" sz="4000" dirty="0" smtClean="0">
                <a:latin typeface="Nirmala UI" pitchFamily="34" charset="0"/>
                <a:cs typeface="Nirmala UI" pitchFamily="34" charset="0"/>
              </a:rPr>
              <a:t>সন্ধ্যা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657850" y="431802"/>
            <a:ext cx="5143500" cy="656875"/>
          </a:xfrm>
          <a:prstGeom prst="rect">
            <a:avLst/>
          </a:prstGeom>
          <a:solidFill>
            <a:srgbClr val="00B0F0"/>
          </a:solidFill>
        </p:spPr>
        <p:txBody>
          <a:bodyPr wrap="square" lIns="101882" tIns="50941" rIns="101882" bIns="50941" rtlCol="0">
            <a:spAutoFit/>
          </a:bodyPr>
          <a:lstStyle/>
          <a:p>
            <a:r>
              <a:rPr lang="bn-BD" sz="3600" dirty="0" smtClean="0">
                <a:latin typeface="Nirmala UI" pitchFamily="34" charset="0"/>
                <a:cs typeface="Nirmala UI" pitchFamily="34" charset="0"/>
              </a:rPr>
              <a:t>কর্ম পত্র -২    জোড়ায় </a:t>
            </a:r>
            <a:endParaRPr lang="en-US" sz="3600" dirty="0">
              <a:latin typeface="Nirmala UI" pitchFamily="34" charset="0"/>
              <a:cs typeface="Nirmala U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0833 0.1276 L 0.00833 -0.20527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6666 0.00023 L -0.18334 0.00023 " pathEditMode="relative" rAng="0" ptsTypes="AA">
                                      <p:cBhvr>
                                        <p:cTn id="8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3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7083 -0.02219 L 0.17917 -0.02219 " pathEditMode="relative" rAng="0" ptsTypes="AA">
                                      <p:cBhvr>
                                        <p:cTn id="10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0417 -0.22192 L 0.00417 0.11096 " pathEditMode="relative" rAng="0" ptsTypes="AA">
                                      <p:cBhvr>
                                        <p:cTn id="12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35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13333 0.01133 L -0.11667 0.01156 " pathEditMode="relative" rAng="0" ptsTypes="AA">
                                      <p:cBhvr>
                                        <p:cTn id="14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35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2916 -2.31623E-6 L -0.22084 -2.31623E-6 " pathEditMode="relative" rAng="0" ptsTypes="AA">
                                      <p:cBhvr>
                                        <p:cTn id="16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35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8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34" grpId="0" animBg="1"/>
      <p:bldP spid="35" grpId="0"/>
      <p:bldP spid="3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63140" y="863600"/>
            <a:ext cx="6892290" cy="1610982"/>
          </a:xfrm>
          <a:prstGeom prst="rect">
            <a:avLst/>
          </a:prstGeom>
          <a:noFill/>
        </p:spPr>
        <p:txBody>
          <a:bodyPr wrap="square" lIns="101882" tIns="50941" rIns="101882" bIns="50941" rtlCol="0">
            <a:spAutoFit/>
          </a:bodyPr>
          <a:lstStyle/>
          <a:p>
            <a:pPr algn="ctr"/>
            <a:r>
              <a:rPr lang="bn-BD" sz="9800" dirty="0" smtClean="0">
                <a:latin typeface="Nirmala UI" pitchFamily="34" charset="0"/>
                <a:cs typeface="Nirmala UI" pitchFamily="34" charset="0"/>
              </a:rPr>
              <a:t>মূল্যায়নঃ</a:t>
            </a:r>
            <a:endParaRPr lang="en-US" dirty="0">
              <a:latin typeface="Nirmala UI" pitchFamily="34" charset="0"/>
              <a:cs typeface="Nirmala U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4350" y="3108960"/>
            <a:ext cx="11315700" cy="3365309"/>
          </a:xfrm>
          <a:prstGeom prst="rect">
            <a:avLst/>
          </a:prstGeom>
          <a:solidFill>
            <a:srgbClr val="00B050"/>
          </a:solidFill>
        </p:spPr>
        <p:txBody>
          <a:bodyPr wrap="square" lIns="101882" tIns="50941" rIns="101882" bIns="50941" rtlCol="0">
            <a:spAutoFit/>
          </a:bodyPr>
          <a:lstStyle/>
          <a:p>
            <a:r>
              <a:rPr lang="bn-BD" sz="5300" dirty="0" smtClean="0">
                <a:latin typeface="Nirmala UI" pitchFamily="34" charset="0"/>
                <a:cs typeface="Nirmala UI" pitchFamily="34" charset="0"/>
              </a:rPr>
              <a:t>১। আহ্নিক গতির কারণ কি ?</a:t>
            </a:r>
          </a:p>
          <a:p>
            <a:r>
              <a:rPr lang="bn-BD" sz="5300" dirty="0" smtClean="0">
                <a:latin typeface="Nirmala UI" pitchFamily="34" charset="0"/>
                <a:cs typeface="Nirmala UI" pitchFamily="34" charset="0"/>
              </a:rPr>
              <a:t>২। পৃথিবীর নিজ মেরু  ওপর একবার  পাক খেতে  কতদিন সময় লাগে।  </a:t>
            </a:r>
          </a:p>
          <a:p>
            <a:r>
              <a:rPr lang="bn-BD" sz="5300" dirty="0" smtClean="0">
                <a:latin typeface="Nirmala UI" pitchFamily="34" charset="0"/>
                <a:cs typeface="Nirmala UI" pitchFamily="34" charset="0"/>
              </a:rPr>
              <a:t>৩। দিনরাত্রি  কেন হয় ?</a:t>
            </a:r>
            <a:endParaRPr lang="en-US" sz="5300" dirty="0">
              <a:latin typeface="Nirmala UI" pitchFamily="34" charset="0"/>
              <a:cs typeface="Nirmala U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7400" y="604521"/>
            <a:ext cx="8126730" cy="795374"/>
          </a:xfrm>
          <a:prstGeom prst="rect">
            <a:avLst/>
          </a:prstGeom>
          <a:solidFill>
            <a:srgbClr val="00B0F0"/>
          </a:solidFill>
        </p:spPr>
        <p:txBody>
          <a:bodyPr wrap="square" lIns="101882" tIns="50941" rIns="101882" bIns="50941" rtlCol="0">
            <a:spAutoFit/>
          </a:bodyPr>
          <a:lstStyle/>
          <a:p>
            <a:pPr algn="ctr"/>
            <a:r>
              <a:rPr lang="bn-BD" sz="4500" dirty="0" smtClean="0">
                <a:latin typeface="Nirmala UI" pitchFamily="34" charset="0"/>
                <a:cs typeface="Nirmala UI" pitchFamily="34" charset="0"/>
              </a:rPr>
              <a:t>বাড়ির কাজঃ</a:t>
            </a:r>
            <a:endParaRPr lang="en-US" dirty="0">
              <a:latin typeface="Nirmala UI" pitchFamily="34" charset="0"/>
              <a:cs typeface="Nirmala U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47800" y="2438400"/>
            <a:ext cx="9258300" cy="287286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lIns="101882" tIns="50941" rIns="101882" bIns="50941" rtlCol="0">
            <a:spAutoFit/>
          </a:bodyPr>
          <a:lstStyle/>
          <a:p>
            <a:r>
              <a:rPr lang="bn-BD" sz="6000" dirty="0" smtClean="0">
                <a:latin typeface="Nirmala UI" pitchFamily="34" charset="0"/>
                <a:cs typeface="Nirmala UI" pitchFamily="34" charset="0"/>
              </a:rPr>
              <a:t>১। পৃথিবী  গোল না হয়ে  সমতল হলে আবর্তনের ফলে সমগ্র  পৃথিবী কি হত? </a:t>
            </a:r>
            <a:endParaRPr lang="en-US" sz="6000" dirty="0">
              <a:latin typeface="Nirmala UI" pitchFamily="34" charset="0"/>
              <a:cs typeface="Nirmala U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5830" y="1640841"/>
            <a:ext cx="10389870" cy="1026207"/>
          </a:xfrm>
          <a:prstGeom prst="rect">
            <a:avLst/>
          </a:prstGeom>
          <a:solidFill>
            <a:srgbClr val="00B050"/>
          </a:solidFill>
        </p:spPr>
        <p:txBody>
          <a:bodyPr wrap="square" lIns="101882" tIns="50941" rIns="101882" bIns="50941" rtlCol="0">
            <a:spAutoFit/>
          </a:bodyPr>
          <a:lstStyle/>
          <a:p>
            <a:pPr algn="ctr"/>
            <a:r>
              <a:rPr lang="bn-BD" sz="6000" dirty="0" smtClean="0">
                <a:latin typeface="Nirmala UI" pitchFamily="34" charset="0"/>
                <a:cs typeface="Nirmala UI" pitchFamily="34" charset="0"/>
              </a:rPr>
              <a:t>ধন্যবাদ – সবাইকে </a:t>
            </a:r>
            <a:endParaRPr lang="en-US" sz="6000" dirty="0">
              <a:latin typeface="Nirmala UI" pitchFamily="34" charset="0"/>
              <a:cs typeface="Nirmala U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ater lili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604520"/>
            <a:ext cx="10492740" cy="5872480"/>
          </a:xfrm>
          <a:prstGeom prst="flowChartDecision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-152400" y="6019800"/>
            <a:ext cx="12496800" cy="1610982"/>
          </a:xfrm>
          <a:prstGeom prst="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txBody>
          <a:bodyPr wrap="square" lIns="101882" tIns="50941" rIns="101882" bIns="50941" rtlCol="0">
            <a:spAutoFit/>
          </a:bodyPr>
          <a:lstStyle/>
          <a:p>
            <a:pPr algn="ctr"/>
            <a:r>
              <a:rPr lang="bn-BD" sz="9800" dirty="0" smtClean="0">
                <a:solidFill>
                  <a:srgbClr val="FF0000"/>
                </a:solidFill>
                <a:latin typeface="Nirmala UI" pitchFamily="34" charset="0"/>
                <a:cs typeface="Nirmala UI" pitchFamily="34" charset="0"/>
              </a:rPr>
              <a:t>তোমরা </a:t>
            </a:r>
            <a:r>
              <a:rPr lang="bn-BD" sz="9800" dirty="0" smtClean="0">
                <a:solidFill>
                  <a:srgbClr val="FF0000"/>
                </a:solidFill>
                <a:latin typeface="Nirmala UI" pitchFamily="34" charset="0"/>
                <a:cs typeface="Nirmala UI" pitchFamily="34" charset="0"/>
              </a:rPr>
              <a:t>কেমন আছো </a:t>
            </a:r>
            <a:r>
              <a:rPr lang="bn-BD" sz="9800" dirty="0" smtClean="0">
                <a:solidFill>
                  <a:srgbClr val="FF0000"/>
                </a:solidFill>
                <a:latin typeface="Nirmala UI" pitchFamily="34" charset="0"/>
                <a:cs typeface="Nirmala UI" pitchFamily="34" charset="0"/>
              </a:rPr>
              <a:t>?</a:t>
            </a:r>
            <a:endParaRPr lang="bn-BD" sz="9800" dirty="0" smtClean="0">
              <a:solidFill>
                <a:srgbClr val="FF0000"/>
              </a:solidFill>
              <a:latin typeface="Nirmala UI" pitchFamily="34" charset="0"/>
              <a:cs typeface="Nirmala U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365" y="259080"/>
            <a:ext cx="11727180" cy="953414"/>
          </a:xfrm>
          <a:solidFill>
            <a:srgbClr val="92D050"/>
          </a:solidFill>
        </p:spPr>
        <p:txBody>
          <a:bodyPr/>
          <a:lstStyle/>
          <a:p>
            <a:pPr algn="ctr"/>
            <a:r>
              <a:rPr lang="bn-BD" dirty="0" smtClean="0">
                <a:latin typeface="Nirmala UI" pitchFamily="34" charset="0"/>
                <a:cs typeface="Nirmala UI" pitchFamily="34" charset="0"/>
              </a:rPr>
              <a:t>পাঠ পরিচিতিঃ </a:t>
            </a:r>
            <a:endParaRPr lang="en-US" dirty="0">
              <a:latin typeface="Nirmala UI" pitchFamily="34" charset="0"/>
              <a:cs typeface="Nirmala U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7220" y="2590800"/>
            <a:ext cx="5966460" cy="3022600"/>
          </a:xfrm>
          <a:solidFill>
            <a:srgbClr val="00B0F0"/>
          </a:solidFill>
        </p:spPr>
        <p:txBody>
          <a:bodyPr/>
          <a:lstStyle/>
          <a:p>
            <a:endParaRPr lang="bn-BD" dirty="0" smtClean="0">
              <a:latin typeface="Nirmala UI" pitchFamily="34" charset="0"/>
              <a:cs typeface="Nirmala UI" pitchFamily="34" charset="0"/>
            </a:endParaRPr>
          </a:p>
          <a:p>
            <a:r>
              <a:rPr lang="bn-BD" dirty="0" smtClean="0">
                <a:latin typeface="Nirmala UI" pitchFamily="34" charset="0"/>
                <a:cs typeface="Nirmala UI" pitchFamily="34" charset="0"/>
              </a:rPr>
              <a:t>মোঃবজলুর </a:t>
            </a:r>
            <a:r>
              <a:rPr lang="bn-BD" dirty="0" smtClean="0">
                <a:latin typeface="Nirmala UI" pitchFamily="34" charset="0"/>
                <a:cs typeface="Nirmala UI" pitchFamily="34" charset="0"/>
              </a:rPr>
              <a:t>রহমান</a:t>
            </a:r>
          </a:p>
          <a:p>
            <a:r>
              <a:rPr lang="bn-BD" sz="2000" dirty="0" smtClean="0">
                <a:latin typeface="Nirmala UI" pitchFamily="34" charset="0"/>
                <a:cs typeface="Nirmala UI" pitchFamily="34" charset="0"/>
              </a:rPr>
              <a:t>সহকারী শিক্ষক(কম্পিউটার</a:t>
            </a:r>
            <a:r>
              <a:rPr lang="bn-BD" sz="2200" dirty="0" smtClean="0">
                <a:latin typeface="Nirmala UI" pitchFamily="34" charset="0"/>
                <a:cs typeface="Nirmala UI" pitchFamily="34" charset="0"/>
              </a:rPr>
              <a:t>)</a:t>
            </a:r>
          </a:p>
          <a:p>
            <a:r>
              <a:rPr lang="bn-BD" sz="2200" dirty="0" smtClean="0">
                <a:latin typeface="Nirmala UI" pitchFamily="34" charset="0"/>
                <a:cs typeface="Nirmala UI" pitchFamily="34" charset="0"/>
              </a:rPr>
              <a:t>জয়নগর উচ্চ বিদ্যালয়।</a:t>
            </a:r>
          </a:p>
          <a:p>
            <a:endParaRPr lang="en-US" dirty="0">
              <a:latin typeface="Nirmala UI" pitchFamily="34" charset="0"/>
              <a:cs typeface="Nirmala UI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98030" y="2418080"/>
            <a:ext cx="5040630" cy="3281680"/>
          </a:xfrm>
          <a:solidFill>
            <a:srgbClr val="00B050"/>
          </a:solidFill>
        </p:spPr>
        <p:txBody>
          <a:bodyPr/>
          <a:lstStyle/>
          <a:p>
            <a:pPr>
              <a:buNone/>
            </a:pPr>
            <a:endParaRPr lang="bn-BD" dirty="0" smtClean="0"/>
          </a:p>
          <a:p>
            <a:pPr>
              <a:buNone/>
            </a:pPr>
            <a:r>
              <a:rPr lang="bn-BD" dirty="0" smtClean="0"/>
              <a:t> </a:t>
            </a:r>
            <a:r>
              <a:rPr lang="bn-BD" dirty="0" smtClean="0">
                <a:latin typeface="Nirmala UI" pitchFamily="34" charset="0"/>
                <a:cs typeface="Nirmala UI" pitchFamily="34" charset="0"/>
              </a:rPr>
              <a:t>বিষয়ঃ ভূগোল </a:t>
            </a:r>
          </a:p>
          <a:p>
            <a:pPr>
              <a:buNone/>
            </a:pPr>
            <a:r>
              <a:rPr lang="bn-BD" dirty="0" smtClean="0">
                <a:latin typeface="Nirmala UI" pitchFamily="34" charset="0"/>
                <a:cs typeface="Nirmala UI" pitchFamily="34" charset="0"/>
              </a:rPr>
              <a:t>শ্রেণীঃ নবম</a:t>
            </a:r>
          </a:p>
          <a:p>
            <a:pPr>
              <a:buNone/>
            </a:pPr>
            <a:r>
              <a:rPr lang="bn-BD" dirty="0" smtClean="0">
                <a:latin typeface="Nirmala UI" pitchFamily="34" charset="0"/>
                <a:cs typeface="Nirmala UI" pitchFamily="34" charset="0"/>
              </a:rPr>
              <a:t>পাঠঃ দিনরাত্রি </a:t>
            </a:r>
            <a:endParaRPr lang="en-US" dirty="0">
              <a:latin typeface="Nirmala UI" pitchFamily="34" charset="0"/>
              <a:cs typeface="Nirmala U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tebulb"/>
          <p:cNvSpPr>
            <a:spLocks noEditPoints="1" noChangeArrowheads="1"/>
          </p:cNvSpPr>
          <p:nvPr/>
        </p:nvSpPr>
        <p:spPr bwMode="auto">
          <a:xfrm>
            <a:off x="308610" y="1468120"/>
            <a:ext cx="3394710" cy="3886200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7782 h 21600"/>
              <a:gd name="T4" fmla="*/ 0 w 21600"/>
              <a:gd name="T5" fmla="*/ 7782 h 21600"/>
              <a:gd name="T6" fmla="*/ 10800 w 21600"/>
              <a:gd name="T7" fmla="*/ 21600 h 21600"/>
              <a:gd name="T8" fmla="*/ 3556 w 21600"/>
              <a:gd name="T9" fmla="*/ 2188 h 21600"/>
              <a:gd name="T10" fmla="*/ 18277 w 21600"/>
              <a:gd name="T11" fmla="*/ 9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825" y="21723"/>
                </a:moveTo>
                <a:lnTo>
                  <a:pt x="11215" y="21723"/>
                </a:lnTo>
                <a:lnTo>
                  <a:pt x="11552" y="21688"/>
                </a:lnTo>
                <a:lnTo>
                  <a:pt x="11916" y="21617"/>
                </a:lnTo>
                <a:lnTo>
                  <a:pt x="12253" y="21547"/>
                </a:lnTo>
                <a:lnTo>
                  <a:pt x="12617" y="21441"/>
                </a:lnTo>
                <a:lnTo>
                  <a:pt x="12902" y="21317"/>
                </a:lnTo>
                <a:lnTo>
                  <a:pt x="13162" y="21176"/>
                </a:lnTo>
                <a:lnTo>
                  <a:pt x="13396" y="21000"/>
                </a:lnTo>
                <a:lnTo>
                  <a:pt x="13655" y="20841"/>
                </a:lnTo>
                <a:lnTo>
                  <a:pt x="13863" y="20629"/>
                </a:lnTo>
                <a:lnTo>
                  <a:pt x="14045" y="20435"/>
                </a:lnTo>
                <a:lnTo>
                  <a:pt x="14200" y="20223"/>
                </a:lnTo>
                <a:lnTo>
                  <a:pt x="14356" y="19994"/>
                </a:lnTo>
                <a:lnTo>
                  <a:pt x="14460" y="19747"/>
                </a:lnTo>
                <a:lnTo>
                  <a:pt x="14512" y="19482"/>
                </a:lnTo>
                <a:lnTo>
                  <a:pt x="14512" y="19235"/>
                </a:lnTo>
                <a:lnTo>
                  <a:pt x="14512" y="19147"/>
                </a:lnTo>
                <a:lnTo>
                  <a:pt x="14512" y="18900"/>
                </a:lnTo>
                <a:lnTo>
                  <a:pt x="14512" y="18529"/>
                </a:lnTo>
                <a:lnTo>
                  <a:pt x="14512" y="18052"/>
                </a:lnTo>
                <a:lnTo>
                  <a:pt x="14512" y="17505"/>
                </a:lnTo>
                <a:lnTo>
                  <a:pt x="14512" y="16976"/>
                </a:lnTo>
                <a:lnTo>
                  <a:pt x="14512" y="16464"/>
                </a:lnTo>
                <a:lnTo>
                  <a:pt x="14512" y="15952"/>
                </a:lnTo>
                <a:lnTo>
                  <a:pt x="14512" y="15758"/>
                </a:lnTo>
                <a:lnTo>
                  <a:pt x="14616" y="15547"/>
                </a:lnTo>
                <a:lnTo>
                  <a:pt x="14694" y="15352"/>
                </a:lnTo>
                <a:lnTo>
                  <a:pt x="14798" y="15141"/>
                </a:lnTo>
                <a:lnTo>
                  <a:pt x="15161" y="14735"/>
                </a:lnTo>
                <a:lnTo>
                  <a:pt x="15602" y="14329"/>
                </a:lnTo>
                <a:lnTo>
                  <a:pt x="16745" y="13552"/>
                </a:lnTo>
                <a:lnTo>
                  <a:pt x="18043" y="12670"/>
                </a:lnTo>
                <a:lnTo>
                  <a:pt x="18744" y="12194"/>
                </a:lnTo>
                <a:lnTo>
                  <a:pt x="19341" y="11647"/>
                </a:lnTo>
                <a:lnTo>
                  <a:pt x="19938" y="11099"/>
                </a:lnTo>
                <a:lnTo>
                  <a:pt x="20483" y="10464"/>
                </a:lnTo>
                <a:lnTo>
                  <a:pt x="20743" y="10164"/>
                </a:lnTo>
                <a:lnTo>
                  <a:pt x="20950" y="9794"/>
                </a:lnTo>
                <a:lnTo>
                  <a:pt x="21132" y="9441"/>
                </a:lnTo>
                <a:lnTo>
                  <a:pt x="21288" y="9035"/>
                </a:lnTo>
                <a:lnTo>
                  <a:pt x="21444" y="8664"/>
                </a:lnTo>
                <a:lnTo>
                  <a:pt x="21548" y="8223"/>
                </a:lnTo>
                <a:lnTo>
                  <a:pt x="21600" y="7782"/>
                </a:lnTo>
                <a:lnTo>
                  <a:pt x="21600" y="7341"/>
                </a:lnTo>
                <a:lnTo>
                  <a:pt x="21600" y="6935"/>
                </a:lnTo>
                <a:lnTo>
                  <a:pt x="21548" y="6564"/>
                </a:lnTo>
                <a:lnTo>
                  <a:pt x="21496" y="6229"/>
                </a:lnTo>
                <a:lnTo>
                  <a:pt x="21392" y="5858"/>
                </a:lnTo>
                <a:lnTo>
                  <a:pt x="21288" y="5523"/>
                </a:lnTo>
                <a:lnTo>
                  <a:pt x="21132" y="5135"/>
                </a:lnTo>
                <a:lnTo>
                  <a:pt x="20950" y="4800"/>
                </a:lnTo>
                <a:lnTo>
                  <a:pt x="20743" y="4464"/>
                </a:lnTo>
                <a:lnTo>
                  <a:pt x="20535" y="4164"/>
                </a:lnTo>
                <a:lnTo>
                  <a:pt x="20301" y="3847"/>
                </a:lnTo>
                <a:lnTo>
                  <a:pt x="20042" y="3547"/>
                </a:lnTo>
                <a:lnTo>
                  <a:pt x="19782" y="3247"/>
                </a:lnTo>
                <a:lnTo>
                  <a:pt x="19133" y="2664"/>
                </a:lnTo>
                <a:lnTo>
                  <a:pt x="18458" y="2152"/>
                </a:lnTo>
                <a:lnTo>
                  <a:pt x="17705" y="1694"/>
                </a:lnTo>
                <a:lnTo>
                  <a:pt x="16849" y="1252"/>
                </a:lnTo>
                <a:lnTo>
                  <a:pt x="16407" y="1076"/>
                </a:lnTo>
                <a:lnTo>
                  <a:pt x="15940" y="900"/>
                </a:lnTo>
                <a:lnTo>
                  <a:pt x="15499" y="741"/>
                </a:lnTo>
                <a:lnTo>
                  <a:pt x="15057" y="600"/>
                </a:lnTo>
                <a:lnTo>
                  <a:pt x="14564" y="458"/>
                </a:lnTo>
                <a:lnTo>
                  <a:pt x="14045" y="335"/>
                </a:lnTo>
                <a:lnTo>
                  <a:pt x="13500" y="229"/>
                </a:lnTo>
                <a:lnTo>
                  <a:pt x="13006" y="158"/>
                </a:lnTo>
                <a:lnTo>
                  <a:pt x="12461" y="88"/>
                </a:lnTo>
                <a:lnTo>
                  <a:pt x="11968" y="52"/>
                </a:lnTo>
                <a:lnTo>
                  <a:pt x="11423" y="17"/>
                </a:lnTo>
                <a:lnTo>
                  <a:pt x="10825" y="17"/>
                </a:lnTo>
                <a:lnTo>
                  <a:pt x="10254" y="17"/>
                </a:lnTo>
                <a:lnTo>
                  <a:pt x="9709" y="52"/>
                </a:lnTo>
                <a:lnTo>
                  <a:pt x="9216" y="88"/>
                </a:lnTo>
                <a:lnTo>
                  <a:pt x="8671" y="158"/>
                </a:lnTo>
                <a:lnTo>
                  <a:pt x="8177" y="229"/>
                </a:lnTo>
                <a:lnTo>
                  <a:pt x="7632" y="335"/>
                </a:lnTo>
                <a:lnTo>
                  <a:pt x="7113" y="458"/>
                </a:lnTo>
                <a:lnTo>
                  <a:pt x="6620" y="600"/>
                </a:lnTo>
                <a:lnTo>
                  <a:pt x="6178" y="741"/>
                </a:lnTo>
                <a:lnTo>
                  <a:pt x="5737" y="900"/>
                </a:lnTo>
                <a:lnTo>
                  <a:pt x="5270" y="1076"/>
                </a:lnTo>
                <a:lnTo>
                  <a:pt x="4828" y="1252"/>
                </a:lnTo>
                <a:lnTo>
                  <a:pt x="3972" y="1694"/>
                </a:lnTo>
                <a:lnTo>
                  <a:pt x="3219" y="2152"/>
                </a:lnTo>
                <a:lnTo>
                  <a:pt x="2544" y="2664"/>
                </a:lnTo>
                <a:lnTo>
                  <a:pt x="1895" y="3247"/>
                </a:lnTo>
                <a:lnTo>
                  <a:pt x="1635" y="3547"/>
                </a:lnTo>
                <a:lnTo>
                  <a:pt x="1375" y="3847"/>
                </a:lnTo>
                <a:lnTo>
                  <a:pt x="1142" y="4164"/>
                </a:lnTo>
                <a:lnTo>
                  <a:pt x="934" y="4464"/>
                </a:lnTo>
                <a:lnTo>
                  <a:pt x="726" y="4800"/>
                </a:lnTo>
                <a:lnTo>
                  <a:pt x="545" y="5135"/>
                </a:lnTo>
                <a:lnTo>
                  <a:pt x="389" y="5523"/>
                </a:lnTo>
                <a:lnTo>
                  <a:pt x="285" y="5858"/>
                </a:lnTo>
                <a:lnTo>
                  <a:pt x="181" y="6229"/>
                </a:lnTo>
                <a:lnTo>
                  <a:pt x="129" y="6564"/>
                </a:lnTo>
                <a:lnTo>
                  <a:pt x="77" y="6935"/>
                </a:lnTo>
                <a:lnTo>
                  <a:pt x="77" y="7341"/>
                </a:lnTo>
                <a:lnTo>
                  <a:pt x="77" y="7782"/>
                </a:lnTo>
                <a:lnTo>
                  <a:pt x="129" y="8223"/>
                </a:lnTo>
                <a:lnTo>
                  <a:pt x="233" y="8664"/>
                </a:lnTo>
                <a:lnTo>
                  <a:pt x="389" y="9035"/>
                </a:lnTo>
                <a:lnTo>
                  <a:pt x="545" y="9441"/>
                </a:lnTo>
                <a:lnTo>
                  <a:pt x="726" y="9794"/>
                </a:lnTo>
                <a:lnTo>
                  <a:pt x="934" y="10164"/>
                </a:lnTo>
                <a:lnTo>
                  <a:pt x="1194" y="10464"/>
                </a:lnTo>
                <a:lnTo>
                  <a:pt x="1739" y="11099"/>
                </a:lnTo>
                <a:lnTo>
                  <a:pt x="2336" y="11647"/>
                </a:lnTo>
                <a:lnTo>
                  <a:pt x="2933" y="12194"/>
                </a:lnTo>
                <a:lnTo>
                  <a:pt x="3634" y="12670"/>
                </a:lnTo>
                <a:lnTo>
                  <a:pt x="4932" y="13552"/>
                </a:lnTo>
                <a:lnTo>
                  <a:pt x="6075" y="14329"/>
                </a:lnTo>
                <a:lnTo>
                  <a:pt x="6516" y="14735"/>
                </a:lnTo>
                <a:lnTo>
                  <a:pt x="6879" y="15141"/>
                </a:lnTo>
                <a:lnTo>
                  <a:pt x="6983" y="15352"/>
                </a:lnTo>
                <a:lnTo>
                  <a:pt x="7061" y="15547"/>
                </a:lnTo>
                <a:lnTo>
                  <a:pt x="7165" y="15758"/>
                </a:lnTo>
                <a:lnTo>
                  <a:pt x="7165" y="15952"/>
                </a:lnTo>
                <a:lnTo>
                  <a:pt x="7165" y="16464"/>
                </a:lnTo>
                <a:lnTo>
                  <a:pt x="7165" y="16976"/>
                </a:lnTo>
                <a:lnTo>
                  <a:pt x="7165" y="17505"/>
                </a:lnTo>
                <a:lnTo>
                  <a:pt x="7165" y="18052"/>
                </a:lnTo>
                <a:lnTo>
                  <a:pt x="7165" y="18529"/>
                </a:lnTo>
                <a:lnTo>
                  <a:pt x="7165" y="18900"/>
                </a:lnTo>
                <a:lnTo>
                  <a:pt x="7165" y="19147"/>
                </a:lnTo>
                <a:lnTo>
                  <a:pt x="7165" y="19235"/>
                </a:lnTo>
                <a:lnTo>
                  <a:pt x="7165" y="19482"/>
                </a:lnTo>
                <a:lnTo>
                  <a:pt x="7217" y="19747"/>
                </a:lnTo>
                <a:lnTo>
                  <a:pt x="7321" y="19994"/>
                </a:lnTo>
                <a:lnTo>
                  <a:pt x="7476" y="20223"/>
                </a:lnTo>
                <a:lnTo>
                  <a:pt x="7632" y="20435"/>
                </a:lnTo>
                <a:lnTo>
                  <a:pt x="7814" y="20629"/>
                </a:lnTo>
                <a:lnTo>
                  <a:pt x="8022" y="20841"/>
                </a:lnTo>
                <a:lnTo>
                  <a:pt x="8281" y="21000"/>
                </a:lnTo>
                <a:lnTo>
                  <a:pt x="8515" y="21176"/>
                </a:lnTo>
                <a:lnTo>
                  <a:pt x="8775" y="21317"/>
                </a:lnTo>
                <a:lnTo>
                  <a:pt x="9060" y="21441"/>
                </a:lnTo>
                <a:lnTo>
                  <a:pt x="9424" y="21547"/>
                </a:lnTo>
                <a:lnTo>
                  <a:pt x="9761" y="21617"/>
                </a:lnTo>
                <a:lnTo>
                  <a:pt x="10125" y="21688"/>
                </a:lnTo>
                <a:lnTo>
                  <a:pt x="10462" y="21723"/>
                </a:lnTo>
                <a:lnTo>
                  <a:pt x="10825" y="21723"/>
                </a:lnTo>
                <a:close/>
              </a:path>
              <a:path w="21600" h="21600" extrusionOk="0">
                <a:moveTo>
                  <a:pt x="9242" y="14417"/>
                </a:moveTo>
                <a:lnTo>
                  <a:pt x="8541" y="12035"/>
                </a:lnTo>
                <a:lnTo>
                  <a:pt x="7295" y="10129"/>
                </a:lnTo>
                <a:lnTo>
                  <a:pt x="6905" y="9652"/>
                </a:lnTo>
                <a:lnTo>
                  <a:pt x="8541" y="10182"/>
                </a:lnTo>
                <a:lnTo>
                  <a:pt x="9787" y="9547"/>
                </a:lnTo>
                <a:lnTo>
                  <a:pt x="11189" y="10129"/>
                </a:lnTo>
                <a:lnTo>
                  <a:pt x="12279" y="9547"/>
                </a:lnTo>
                <a:lnTo>
                  <a:pt x="13370" y="10076"/>
                </a:lnTo>
                <a:lnTo>
                  <a:pt x="14850" y="9652"/>
                </a:lnTo>
                <a:lnTo>
                  <a:pt x="12902" y="12247"/>
                </a:lnTo>
                <a:lnTo>
                  <a:pt x="12357" y="14417"/>
                </a:lnTo>
                <a:moveTo>
                  <a:pt x="7191" y="15952"/>
                </a:moveTo>
                <a:lnTo>
                  <a:pt x="14512" y="15952"/>
                </a:lnTo>
                <a:lnTo>
                  <a:pt x="14512" y="17064"/>
                </a:lnTo>
                <a:lnTo>
                  <a:pt x="7191" y="17047"/>
                </a:lnTo>
                <a:lnTo>
                  <a:pt x="7191" y="18123"/>
                </a:lnTo>
                <a:lnTo>
                  <a:pt x="14512" y="18158"/>
                </a:lnTo>
                <a:lnTo>
                  <a:pt x="14538" y="19182"/>
                </a:lnTo>
                <a:lnTo>
                  <a:pt x="7217" y="19182"/>
                </a:lnTo>
              </a:path>
            </a:pathLst>
          </a:custGeom>
          <a:solidFill>
            <a:srgbClr val="FFFFCC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101882" tIns="50941" rIns="101882" bIns="50941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Arc 8"/>
          <p:cNvSpPr/>
          <p:nvPr/>
        </p:nvSpPr>
        <p:spPr>
          <a:xfrm>
            <a:off x="5760720" y="949960"/>
            <a:ext cx="5554980" cy="3799840"/>
          </a:xfrm>
          <a:prstGeom prst="arc">
            <a:avLst>
              <a:gd name="adj1" fmla="val 17598023"/>
              <a:gd name="adj2" fmla="val 415586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01882" tIns="50941" rIns="101882" bIns="50941" rtlCol="0" anchor="ctr"/>
          <a:lstStyle/>
          <a:p>
            <a:pPr algn="ctr"/>
            <a:endParaRPr lang="en-US"/>
          </a:p>
        </p:txBody>
      </p:sp>
      <p:sp>
        <p:nvSpPr>
          <p:cNvPr id="10" name="L-Shape 9"/>
          <p:cNvSpPr/>
          <p:nvPr/>
        </p:nvSpPr>
        <p:spPr>
          <a:xfrm>
            <a:off x="9258300" y="4663440"/>
            <a:ext cx="925830" cy="863600"/>
          </a:xfrm>
          <a:prstGeom prst="corner">
            <a:avLst>
              <a:gd name="adj1" fmla="val 17677"/>
              <a:gd name="adj2" fmla="val 277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82" tIns="50941" rIns="101882" bIns="50941" rtlCol="0" anchor="ctr"/>
          <a:lstStyle/>
          <a:p>
            <a:pPr algn="ctr"/>
            <a:endParaRPr lang="en-US"/>
          </a:p>
        </p:txBody>
      </p:sp>
      <p:sp>
        <p:nvSpPr>
          <p:cNvPr id="15" name="Moon 14"/>
          <p:cNvSpPr/>
          <p:nvPr/>
        </p:nvSpPr>
        <p:spPr>
          <a:xfrm flipH="1">
            <a:off x="8949690" y="1468120"/>
            <a:ext cx="1748790" cy="2763520"/>
          </a:xfrm>
          <a:prstGeom prst="moon">
            <a:avLst>
              <a:gd name="adj" fmla="val 87500"/>
            </a:avLst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82" tIns="50941" rIns="101882" bIns="50941" rtlCol="0" anchor="ctr"/>
          <a:lstStyle/>
          <a:p>
            <a:pPr algn="ctr"/>
            <a:endParaRPr lang="en-US"/>
          </a:p>
        </p:txBody>
      </p:sp>
      <p:sp>
        <p:nvSpPr>
          <p:cNvPr id="16" name="Moon 15"/>
          <p:cNvSpPr/>
          <p:nvPr/>
        </p:nvSpPr>
        <p:spPr>
          <a:xfrm>
            <a:off x="7303770" y="1468120"/>
            <a:ext cx="1645920" cy="2763520"/>
          </a:xfrm>
          <a:prstGeom prst="moon">
            <a:avLst>
              <a:gd name="adj" fmla="val 8750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82" tIns="50941" rIns="101882" bIns="50941"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4011930" y="2504440"/>
            <a:ext cx="1440180" cy="1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909060" y="2936240"/>
            <a:ext cx="1645920" cy="1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217670" y="2677160"/>
            <a:ext cx="1645920" cy="1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4011930" y="1986280"/>
            <a:ext cx="1645920" cy="1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011930" y="2245360"/>
            <a:ext cx="925830" cy="1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777490" y="4490721"/>
            <a:ext cx="2880360" cy="579931"/>
          </a:xfrm>
          <a:prstGeom prst="rect">
            <a:avLst/>
          </a:prstGeom>
          <a:noFill/>
        </p:spPr>
        <p:txBody>
          <a:bodyPr wrap="square" lIns="101882" tIns="50941" rIns="101882" bIns="50941" rtlCol="0">
            <a:spAutoFit/>
          </a:bodyPr>
          <a:lstStyle/>
          <a:p>
            <a:r>
              <a:rPr lang="bn-BD" sz="3100" dirty="0" smtClean="0"/>
              <a:t>বাল্প</a:t>
            </a:r>
            <a:endParaRPr lang="en-US" sz="3100" dirty="0"/>
          </a:p>
        </p:txBody>
      </p:sp>
      <p:sp>
        <p:nvSpPr>
          <p:cNvPr id="28" name="TextBox 27"/>
          <p:cNvSpPr txBox="1"/>
          <p:nvPr/>
        </p:nvSpPr>
        <p:spPr>
          <a:xfrm>
            <a:off x="9669780" y="4836161"/>
            <a:ext cx="2263140" cy="518375"/>
          </a:xfrm>
          <a:prstGeom prst="rect">
            <a:avLst/>
          </a:prstGeom>
          <a:noFill/>
        </p:spPr>
        <p:txBody>
          <a:bodyPr wrap="square" lIns="101882" tIns="50941" rIns="101882" bIns="50941" rtlCol="0">
            <a:spAutoFit/>
          </a:bodyPr>
          <a:lstStyle/>
          <a:p>
            <a:r>
              <a:rPr lang="bn-BD" sz="2700" dirty="0" smtClean="0"/>
              <a:t>গোলক </a:t>
            </a:r>
            <a:endParaRPr lang="en-US" sz="2700" dirty="0"/>
          </a:p>
        </p:txBody>
      </p:sp>
      <p:sp>
        <p:nvSpPr>
          <p:cNvPr id="29" name="TextBox 28"/>
          <p:cNvSpPr txBox="1"/>
          <p:nvPr/>
        </p:nvSpPr>
        <p:spPr>
          <a:xfrm>
            <a:off x="925830" y="6045202"/>
            <a:ext cx="10389870" cy="579931"/>
          </a:xfrm>
          <a:prstGeom prst="rect">
            <a:avLst/>
          </a:prstGeom>
          <a:noFill/>
        </p:spPr>
        <p:txBody>
          <a:bodyPr wrap="square" lIns="101882" tIns="50941" rIns="101882" bIns="50941" rtlCol="0">
            <a:spAutoFit/>
          </a:bodyPr>
          <a:lstStyle/>
          <a:p>
            <a:r>
              <a:rPr lang="bn-BD" sz="3100" b="1" dirty="0" smtClean="0">
                <a:solidFill>
                  <a:srgbClr val="4D38E8"/>
                </a:solidFill>
                <a:latin typeface="Nirmala UI" pitchFamily="34" charset="0"/>
                <a:cs typeface="Nirmala UI" pitchFamily="34" charset="0"/>
              </a:rPr>
              <a:t>উপরে ছবি গুলো কিসের?  ছবিতে কি বুঝানো হয়েছে।</a:t>
            </a:r>
            <a:endParaRPr lang="en-US" sz="3100" b="1" dirty="0" smtClean="0">
              <a:solidFill>
                <a:srgbClr val="4D38E8"/>
              </a:solidFill>
              <a:latin typeface="Nirmala UI" pitchFamily="34" charset="0"/>
              <a:cs typeface="Nirmala U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3" presetClass="path" presetSubtype="0" repeatCount="indefinite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3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5 -4.44444E-6 L 0.225 -4.44444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3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4600" y="518160"/>
            <a:ext cx="7068210" cy="1241650"/>
          </a:xfrm>
          <a:prstGeom prst="rect">
            <a:avLst/>
          </a:prstGeom>
          <a:solidFill>
            <a:srgbClr val="FFC000"/>
          </a:solidFill>
        </p:spPr>
        <p:txBody>
          <a:bodyPr wrap="none" lIns="101882" tIns="50941" rIns="101882" bIns="50941">
            <a:spAutoFit/>
          </a:bodyPr>
          <a:lstStyle/>
          <a:p>
            <a:pPr algn="ctr"/>
            <a:r>
              <a:rPr lang="bn-BD" sz="7400" dirty="0" smtClean="0">
                <a:latin typeface="Nirmala UI" pitchFamily="34" charset="0"/>
                <a:cs typeface="Nirmala UI" pitchFamily="34" charset="0"/>
              </a:rPr>
              <a:t>দিনরাত্রী সংঘটন </a:t>
            </a:r>
            <a:endParaRPr lang="en-US" dirty="0">
              <a:latin typeface="Nirmala UI" pitchFamily="34" charset="0"/>
              <a:cs typeface="Nirmala U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43050" y="3281680"/>
            <a:ext cx="9978390" cy="2549701"/>
          </a:xfrm>
          <a:prstGeom prst="rect">
            <a:avLst/>
          </a:prstGeom>
          <a:gradFill flip="none" rotWithShape="1">
            <a:gsLst>
              <a:gs pos="0">
                <a:srgbClr val="00B0F0">
                  <a:shade val="30000"/>
                  <a:satMod val="115000"/>
                </a:srgbClr>
              </a:gs>
              <a:gs pos="50000">
                <a:srgbClr val="00B0F0">
                  <a:shade val="67500"/>
                  <a:satMod val="115000"/>
                </a:srgbClr>
              </a:gs>
              <a:gs pos="100000">
                <a:srgbClr val="00B0F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square" lIns="101882" tIns="50941" rIns="101882" bIns="50941" rtlCol="0">
            <a:spAutoFit/>
          </a:bodyPr>
          <a:lstStyle/>
          <a:p>
            <a:r>
              <a:rPr lang="bn-BD" sz="5300" dirty="0" smtClean="0">
                <a:latin typeface="Nirmala UI" pitchFamily="34" charset="0"/>
                <a:cs typeface="Nirmala UI" pitchFamily="34" charset="0"/>
              </a:rPr>
              <a:t>এস এবার আমরা কিভাবে দিনরাত্রী  সঙ্ঘথিত হয় তা নিয়ে  আলোচনা করি । </a:t>
            </a:r>
            <a:endParaRPr lang="en-US" sz="5300" dirty="0">
              <a:latin typeface="Nirmala UI" pitchFamily="34" charset="0"/>
              <a:cs typeface="Nirmala U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60270" y="863602"/>
            <a:ext cx="8332470" cy="85693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lIns="101882" tIns="50941" rIns="101882" bIns="50941" rtlCol="0">
            <a:spAutoFit/>
          </a:bodyPr>
          <a:lstStyle/>
          <a:p>
            <a:pPr algn="ctr"/>
            <a:r>
              <a:rPr lang="bn-BD" sz="4900" dirty="0" smtClean="0">
                <a:latin typeface="Nirmala UI" pitchFamily="34" charset="0"/>
                <a:cs typeface="Nirmala UI" pitchFamily="34" charset="0"/>
              </a:rPr>
              <a:t>শিখনফলঃ</a:t>
            </a:r>
            <a:endParaRPr lang="en-US" sz="4900" dirty="0">
              <a:latin typeface="Nirmala UI" pitchFamily="34" charset="0"/>
              <a:cs typeface="Nirmala U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20090" y="2331720"/>
            <a:ext cx="11109960" cy="499652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lIns="101882" tIns="50941" rIns="101882" bIns="50941" rtlCol="0">
            <a:spAutoFit/>
          </a:bodyPr>
          <a:lstStyle/>
          <a:p>
            <a:r>
              <a:rPr lang="bn-BD" sz="5300" dirty="0" smtClean="0">
                <a:latin typeface="Nirmala UI" pitchFamily="34" charset="0"/>
                <a:cs typeface="Nirmala UI" pitchFamily="34" charset="0"/>
              </a:rPr>
              <a:t>১। কক্ষ পথ কি তা বলতে পারবে ।</a:t>
            </a:r>
          </a:p>
          <a:p>
            <a:r>
              <a:rPr lang="bn-BD" sz="5300" dirty="0" smtClean="0">
                <a:latin typeface="Nirmala UI" pitchFamily="34" charset="0"/>
                <a:cs typeface="Nirmala UI" pitchFamily="34" charset="0"/>
              </a:rPr>
              <a:t>২। আহ্নিক গতি সম্পর্কে বলতে পারবে ।</a:t>
            </a:r>
          </a:p>
          <a:p>
            <a:r>
              <a:rPr lang="bn-BD" sz="5300" dirty="0" smtClean="0">
                <a:latin typeface="Nirmala UI" pitchFamily="34" charset="0"/>
                <a:cs typeface="Nirmala UI" pitchFamily="34" charset="0"/>
              </a:rPr>
              <a:t>৩। আহ্নিক গতির ফলে কিভাবে দিনরাত্রি সঙ্ঘথিত হয় তা বলতে পারবে । </a:t>
            </a:r>
            <a:endParaRPr lang="en-US" sz="5300" dirty="0">
              <a:latin typeface="Nirmala UI" pitchFamily="34" charset="0"/>
              <a:cs typeface="Nirmala U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954530" y="1295400"/>
            <a:ext cx="6377940" cy="4922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82" tIns="50941" rIns="101882" bIns="50941" rtlCol="0" anchor="ctr"/>
          <a:lstStyle/>
          <a:p>
            <a:pPr algn="ctr"/>
            <a:endParaRPr lang="en-US"/>
          </a:p>
        </p:txBody>
      </p:sp>
      <p:sp>
        <p:nvSpPr>
          <p:cNvPr id="3" name="Sun 2"/>
          <p:cNvSpPr/>
          <p:nvPr/>
        </p:nvSpPr>
        <p:spPr>
          <a:xfrm>
            <a:off x="3806190" y="2763520"/>
            <a:ext cx="2571750" cy="1986280"/>
          </a:xfrm>
          <a:prstGeom prst="su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82" tIns="50941" rIns="101882" bIns="50941"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732020" y="3553984"/>
            <a:ext cx="1131570" cy="656875"/>
          </a:xfrm>
          <a:prstGeom prst="rect">
            <a:avLst/>
          </a:prstGeom>
          <a:noFill/>
        </p:spPr>
        <p:txBody>
          <a:bodyPr wrap="square" lIns="101882" tIns="50941" rIns="101882" bIns="50941" rtlCol="0">
            <a:spAutoFit/>
          </a:bodyPr>
          <a:lstStyle/>
          <a:p>
            <a:r>
              <a:rPr lang="bn-BD" sz="3600" dirty="0" smtClean="0">
                <a:latin typeface="Nirmala UI" pitchFamily="34" charset="0"/>
                <a:cs typeface="Nirmala UI" pitchFamily="34" charset="0"/>
              </a:rPr>
              <a:t>সূর্য</a:t>
            </a:r>
            <a:endParaRPr lang="en-US" sz="3600" dirty="0">
              <a:latin typeface="Nirmala UI" pitchFamily="34" charset="0"/>
              <a:cs typeface="Nirmala UI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6995160" y="1381760"/>
            <a:ext cx="1748790" cy="2245360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882" tIns="50941" rIns="101882" bIns="50941"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200900" y="2331720"/>
            <a:ext cx="1337310" cy="579931"/>
          </a:xfrm>
          <a:prstGeom prst="rect">
            <a:avLst/>
          </a:prstGeom>
          <a:noFill/>
        </p:spPr>
        <p:txBody>
          <a:bodyPr wrap="square" lIns="101882" tIns="50941" rIns="101882" bIns="50941" rtlCol="0">
            <a:spAutoFit/>
          </a:bodyPr>
          <a:lstStyle/>
          <a:p>
            <a:r>
              <a:rPr lang="bn-BD" sz="3100" dirty="0" smtClean="0">
                <a:latin typeface="Nirmala UI" pitchFamily="34" charset="0"/>
                <a:cs typeface="Nirmala UI" pitchFamily="34" charset="0"/>
              </a:rPr>
              <a:t>পৃথিবী</a:t>
            </a:r>
            <a:endParaRPr lang="en-US" sz="3100" dirty="0">
              <a:latin typeface="Nirmala UI" pitchFamily="34" charset="0"/>
              <a:cs typeface="Nirmala U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31570" y="6390642"/>
            <a:ext cx="9772650" cy="1210873"/>
          </a:xfrm>
          <a:prstGeom prst="rect">
            <a:avLst/>
          </a:prstGeom>
          <a:solidFill>
            <a:srgbClr val="00B050"/>
          </a:solidFill>
        </p:spPr>
        <p:txBody>
          <a:bodyPr wrap="square" lIns="101882" tIns="50941" rIns="101882" bIns="50941" rtlCol="0">
            <a:spAutoFit/>
          </a:bodyPr>
          <a:lstStyle/>
          <a:p>
            <a:r>
              <a:rPr lang="bn-BD" sz="3600" dirty="0" smtClean="0">
                <a:latin typeface="Nirmala UI" pitchFamily="34" charset="0"/>
                <a:cs typeface="Nirmala UI" pitchFamily="34" charset="0"/>
              </a:rPr>
              <a:t>উপরের ছবিটি  লক্ষ কর  । এবং নিচের প্রশ্নের উত্তর দাও। </a:t>
            </a:r>
            <a:endParaRPr lang="en-US" sz="3600" dirty="0">
              <a:latin typeface="Nirmala UI" pitchFamily="34" charset="0"/>
              <a:cs typeface="Nirmala U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4350" y="259081"/>
            <a:ext cx="8435340" cy="5799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lIns="101882" tIns="50941" rIns="101882" bIns="50941" rtlCol="0">
            <a:spAutoFit/>
          </a:bodyPr>
          <a:lstStyle/>
          <a:p>
            <a:pPr algn="ctr"/>
            <a:r>
              <a:rPr lang="bn-BD" sz="3100" dirty="0" smtClean="0">
                <a:latin typeface="Nirmala UI" pitchFamily="34" charset="0"/>
                <a:cs typeface="Nirmala UI" pitchFamily="34" charset="0"/>
              </a:rPr>
              <a:t>কর্ম পত্র – ১ একক কাজ</a:t>
            </a:r>
            <a:endParaRPr lang="en-US" sz="3100" dirty="0">
              <a:latin typeface="Nirmala UI" pitchFamily="34" charset="0"/>
              <a:cs typeface="Nirmala U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1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22083 -0.15538 C -0.07865 -0.15538 0.0375 -0.01387 0.0375 0.16092 C 0.0375 0.33526 -0.07865 0.47723 -0.22083 0.47723 C -0.36337 0.47723 -0.47917 0.33526 -0.47917 0.16092 C -0.47917 -0.01387 -0.36337 -0.15538 -0.22083 -0.15538 Z " pathEditMode="relative" rAng="0" ptsTypes="fffff">
                                      <p:cBhvr>
                                        <p:cTn id="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16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1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22083 -0.17133 C -0.07865 -0.17133 0.0375 -0.02959 0.0375 0.14497 C 0.0375 0.31931 -0.07865 0.46128 -0.22083 0.46128 C -0.36337 0.46128 -0.47917 0.31931 -0.47917 0.14497 C -0.47917 -0.02959 -0.36337 -0.17133 -0.22083 -0.17133 Z " pathEditMode="relative" rAng="0" ptsTypes="fffff">
                                      <p:cBhvr>
                                        <p:cTn id="10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3050" y="863600"/>
            <a:ext cx="8435340" cy="2565089"/>
          </a:xfrm>
          <a:prstGeom prst="rect">
            <a:avLst/>
          </a:prstGeom>
          <a:solidFill>
            <a:srgbClr val="00B0F0"/>
          </a:solidFill>
        </p:spPr>
        <p:txBody>
          <a:bodyPr wrap="square" lIns="101882" tIns="50941" rIns="101882" bIns="50941" rtlCol="0">
            <a:spAutoFit/>
          </a:bodyPr>
          <a:lstStyle/>
          <a:p>
            <a:r>
              <a:rPr lang="bn-BD" sz="8000" dirty="0" smtClean="0">
                <a:latin typeface="Nirmala UI" pitchFamily="34" charset="0"/>
                <a:cs typeface="Nirmala UI" pitchFamily="34" charset="0"/>
              </a:rPr>
              <a:t>১। আবর্তন কী ?</a:t>
            </a:r>
          </a:p>
          <a:p>
            <a:r>
              <a:rPr lang="bn-BD" sz="8000" dirty="0" smtClean="0">
                <a:latin typeface="Nirmala UI" pitchFamily="34" charset="0"/>
                <a:cs typeface="Nirmala UI" pitchFamily="34" charset="0"/>
              </a:rPr>
              <a:t>২। কক্ষ পথ  কী ?  </a:t>
            </a:r>
            <a:endParaRPr lang="en-US" sz="8000" dirty="0">
              <a:latin typeface="Nirmala UI" pitchFamily="34" charset="0"/>
              <a:cs typeface="Nirmala U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63140" y="604522"/>
            <a:ext cx="7509510" cy="1333983"/>
          </a:xfrm>
          <a:prstGeom prst="rect">
            <a:avLst/>
          </a:prstGeom>
          <a:solidFill>
            <a:srgbClr val="00B0F0"/>
          </a:solidFill>
        </p:spPr>
        <p:txBody>
          <a:bodyPr wrap="square" lIns="101882" tIns="50941" rIns="101882" bIns="50941" rtlCol="0">
            <a:spAutoFit/>
          </a:bodyPr>
          <a:lstStyle/>
          <a:p>
            <a:pPr algn="ctr"/>
            <a:r>
              <a:rPr lang="bn-BD" sz="8000" dirty="0" smtClean="0">
                <a:latin typeface="Nirmala UI" pitchFamily="34" charset="0"/>
                <a:cs typeface="Nirmala UI" pitchFamily="34" charset="0"/>
              </a:rPr>
              <a:t>সম্ভাব্য  উত্তর </a:t>
            </a:r>
            <a:endParaRPr lang="en-US" sz="3600" dirty="0">
              <a:latin typeface="Nirmala UI" pitchFamily="34" charset="0"/>
              <a:cs typeface="Nirmala U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25830" y="2590800"/>
            <a:ext cx="10698480" cy="3180643"/>
          </a:xfrm>
          <a:prstGeom prst="rect">
            <a:avLst/>
          </a:prstGeom>
          <a:solidFill>
            <a:srgbClr val="FFFF00"/>
          </a:solidFill>
        </p:spPr>
        <p:txBody>
          <a:bodyPr wrap="square" lIns="101882" tIns="50941" rIns="101882" bIns="50941" rtlCol="0">
            <a:spAutoFit/>
          </a:bodyPr>
          <a:lstStyle/>
          <a:p>
            <a:r>
              <a:rPr lang="bn-BD" sz="4000" dirty="0" smtClean="0">
                <a:latin typeface="Nirmala UI" pitchFamily="34" charset="0"/>
                <a:cs typeface="Nirmala UI" pitchFamily="34" charset="0"/>
              </a:rPr>
              <a:t>১। পৃথিবীর নিজ মেরুরেখারর  ওপর পাক খাওয়াটাই হচ্ছে পৃথিবীর আবর্তন গতি । </a:t>
            </a:r>
          </a:p>
          <a:p>
            <a:r>
              <a:rPr lang="bn-BD" sz="4000" dirty="0" smtClean="0">
                <a:latin typeface="Nirmala UI" pitchFamily="34" charset="0"/>
                <a:cs typeface="Nirmala UI" pitchFamily="34" charset="0"/>
              </a:rPr>
              <a:t>২।  যে নিদিষ্ট ঊপবৃতাকার কাল্পনিক রেখার ওপর দিয়ে পৃথিবী সূর্যরে চারদিকে পরিক্রমণ করছে তাকেই কক্ষপথ বলে। </a:t>
            </a:r>
            <a:endParaRPr lang="en-US" sz="2700" dirty="0">
              <a:latin typeface="Nirmala UI" pitchFamily="34" charset="0"/>
              <a:cs typeface="Nirmala U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NikoshBan">
      <a:majorFont>
        <a:latin typeface="NikoshBand"/>
        <a:ea typeface=""/>
        <a:cs typeface="NikoshBan"/>
      </a:majorFont>
      <a:minorFont>
        <a:latin typeface="NikoshBan"/>
        <a:ea typeface=""/>
        <a:cs typeface="NikoshBa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348</TotalTime>
  <Words>202</Words>
  <Application>Microsoft Office PowerPoint</Application>
  <PresentationFormat>Custom</PresentationFormat>
  <Paragraphs>44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Trek</vt:lpstr>
      <vt:lpstr>Slide 1</vt:lpstr>
      <vt:lpstr>Slide 2</vt:lpstr>
      <vt:lpstr>পাঠ পরিচিতিঃ 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DOEL</cp:lastModifiedBy>
  <cp:revision>52</cp:revision>
  <dcterms:created xsi:type="dcterms:W3CDTF">2006-08-16T00:00:00Z</dcterms:created>
  <dcterms:modified xsi:type="dcterms:W3CDTF">2013-05-20T00:15:56Z</dcterms:modified>
</cp:coreProperties>
</file>